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74"/>
  </p:notesMasterIdLst>
  <p:sldIdLst>
    <p:sldId id="380" r:id="rId3"/>
    <p:sldId id="308" r:id="rId4"/>
    <p:sldId id="395" r:id="rId5"/>
    <p:sldId id="498" r:id="rId6"/>
    <p:sldId id="499" r:id="rId7"/>
    <p:sldId id="500" r:id="rId8"/>
    <p:sldId id="501" r:id="rId9"/>
    <p:sldId id="502" r:id="rId10"/>
    <p:sldId id="503" r:id="rId11"/>
    <p:sldId id="504" r:id="rId12"/>
    <p:sldId id="505" r:id="rId13"/>
    <p:sldId id="506" r:id="rId14"/>
    <p:sldId id="507" r:id="rId15"/>
    <p:sldId id="508" r:id="rId16"/>
    <p:sldId id="509" r:id="rId17"/>
    <p:sldId id="510" r:id="rId18"/>
    <p:sldId id="511" r:id="rId19"/>
    <p:sldId id="512" r:id="rId20"/>
    <p:sldId id="514" r:id="rId21"/>
    <p:sldId id="515" r:id="rId22"/>
    <p:sldId id="516" r:id="rId23"/>
    <p:sldId id="517" r:id="rId24"/>
    <p:sldId id="518" r:id="rId25"/>
    <p:sldId id="519" r:id="rId26"/>
    <p:sldId id="520" r:id="rId27"/>
    <p:sldId id="533" r:id="rId28"/>
    <p:sldId id="534" r:id="rId29"/>
    <p:sldId id="535" r:id="rId30"/>
    <p:sldId id="536" r:id="rId31"/>
    <p:sldId id="537" r:id="rId32"/>
    <p:sldId id="538" r:id="rId33"/>
    <p:sldId id="539" r:id="rId34"/>
    <p:sldId id="540" r:id="rId35"/>
    <p:sldId id="541" r:id="rId36"/>
    <p:sldId id="542" r:id="rId37"/>
    <p:sldId id="543" r:id="rId38"/>
    <p:sldId id="544" r:id="rId39"/>
    <p:sldId id="545" r:id="rId40"/>
    <p:sldId id="546" r:id="rId41"/>
    <p:sldId id="547" r:id="rId42"/>
    <p:sldId id="548" r:id="rId43"/>
    <p:sldId id="549" r:id="rId44"/>
    <p:sldId id="550" r:id="rId45"/>
    <p:sldId id="551" r:id="rId46"/>
    <p:sldId id="552" r:id="rId47"/>
    <p:sldId id="553" r:id="rId48"/>
    <p:sldId id="554" r:id="rId49"/>
    <p:sldId id="555" r:id="rId50"/>
    <p:sldId id="556" r:id="rId51"/>
    <p:sldId id="557" r:id="rId52"/>
    <p:sldId id="521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530" r:id="rId61"/>
    <p:sldId id="532" r:id="rId62"/>
    <p:sldId id="558" r:id="rId63"/>
    <p:sldId id="559" r:id="rId64"/>
    <p:sldId id="560" r:id="rId65"/>
    <p:sldId id="561" r:id="rId66"/>
    <p:sldId id="562" r:id="rId67"/>
    <p:sldId id="563" r:id="rId68"/>
    <p:sldId id="564" r:id="rId69"/>
    <p:sldId id="565" r:id="rId70"/>
    <p:sldId id="566" r:id="rId71"/>
    <p:sldId id="567" r:id="rId72"/>
    <p:sldId id="381" r:id="rId73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bg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bg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bg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bg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bg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bg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bg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bg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bg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04" userDrawn="1">
          <p15:clr>
            <a:srgbClr val="A4A3A4"/>
          </p15:clr>
        </p15:guide>
        <p15:guide id="2" pos="37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ECFF"/>
    <a:srgbClr val="A5002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6"/>
    <p:restoredTop sz="94517"/>
  </p:normalViewPr>
  <p:slideViewPr>
    <p:cSldViewPr showGuides="1">
      <p:cViewPr varScale="1">
        <p:scale>
          <a:sx n="61" d="100"/>
          <a:sy n="61" d="100"/>
        </p:scale>
        <p:origin x="-516" y="-56"/>
      </p:cViewPr>
      <p:guideLst>
        <p:guide orient="horz" pos="2304"/>
        <p:guide pos="37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145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674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b="1" dirty="0"/>
              <a:t>‹#›</a:t>
            </a:fld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26222041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488018" y="930276"/>
            <a:ext cx="9120716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6"/>
            <a:ext cx="12192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914400" y="3429000"/>
            <a:ext cx="103632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Line 1032"/>
          <p:cNvSpPr>
            <a:spLocks noChangeShapeType="1"/>
          </p:cNvSpPr>
          <p:nvPr/>
        </p:nvSpPr>
        <p:spPr bwMode="auto">
          <a:xfrm>
            <a:off x="304800" y="457200"/>
            <a:ext cx="115824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1033"/>
          <p:cNvSpPr txBox="1">
            <a:spLocks noChangeArrowheads="1"/>
          </p:cNvSpPr>
          <p:nvPr/>
        </p:nvSpPr>
        <p:spPr bwMode="auto">
          <a:xfrm>
            <a:off x="0" y="1"/>
            <a:ext cx="12192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</a:p>
        </p:txBody>
      </p:sp>
      <p:sp>
        <p:nvSpPr>
          <p:cNvPr id="23556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914400" y="836613"/>
            <a:ext cx="10363200" cy="20193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23557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213100"/>
            <a:ext cx="93472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1"/>
            <a:ext cx="3048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"/>
            <a:ext cx="89408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487630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031992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249655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02386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546399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172904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132527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313983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515126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858724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2453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4434" y="908051"/>
            <a:ext cx="565996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908051"/>
            <a:ext cx="565996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lvl="0"/>
            <a:r>
              <a:rPr lang="ja-JP" altLang="en-US" dirty="0"/>
              <a:t>マスタ タイトルの書式設定</a:t>
            </a:r>
          </a:p>
        </p:txBody>
      </p:sp>
      <p:sp>
        <p:nvSpPr>
          <p:cNvPr id="50179" name="Rectangle 3"/>
          <p:cNvSpPr>
            <a:spLocks noGrp="1"/>
          </p:cNvSpPr>
          <p:nvPr>
            <p:ph type="body" idx="1"/>
          </p:nvPr>
        </p:nvSpPr>
        <p:spPr>
          <a:xfrm>
            <a:off x="334434" y="908051"/>
            <a:ext cx="11523133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53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45600" y="6477001"/>
            <a:ext cx="26416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80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 lvl="0" eaLnBrk="1" hangingPunct="1"/>
            <a:fld id="{9A0DB2DC-4C9A-4742-B13C-FB6460FD3503}" type="slidenum">
              <a:rPr lang="ja-JP" altLang="en-US" dirty="0"/>
              <a:t>‹#›</a:t>
            </a:fld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just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ja-JP" altLang="en-US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230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54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54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54.tmp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10" Type="http://schemas.openxmlformats.org/officeDocument/2006/relationships/tags" Target="../tags/tag61.xml"/><Relationship Id="rId19" Type="http://schemas.openxmlformats.org/officeDocument/2006/relationships/image" Target="../media/image54.tmp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10" Type="http://schemas.openxmlformats.org/officeDocument/2006/relationships/tags" Target="../tags/tag78.xml"/><Relationship Id="rId19" Type="http://schemas.openxmlformats.org/officeDocument/2006/relationships/image" Target="../media/image54.tmp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19" Type="http://schemas.openxmlformats.org/officeDocument/2006/relationships/image" Target="../media/image54.tmp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10" Type="http://schemas.openxmlformats.org/officeDocument/2006/relationships/tags" Target="../tags/tag112.xml"/><Relationship Id="rId19" Type="http://schemas.openxmlformats.org/officeDocument/2006/relationships/image" Target="../media/image54.tmp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tags" Target="../tags/tag136.xml"/><Relationship Id="rId2" Type="http://schemas.openxmlformats.org/officeDocument/2006/relationships/tags" Target="../tags/tag121.xml"/><Relationship Id="rId16" Type="http://schemas.openxmlformats.org/officeDocument/2006/relationships/tags" Target="../tags/tag135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10" Type="http://schemas.openxmlformats.org/officeDocument/2006/relationships/tags" Target="../tags/tag129.xml"/><Relationship Id="rId19" Type="http://schemas.openxmlformats.org/officeDocument/2006/relationships/image" Target="../media/image54.tmp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10" Type="http://schemas.openxmlformats.org/officeDocument/2006/relationships/tags" Target="../tags/tag146.xml"/><Relationship Id="rId19" Type="http://schemas.openxmlformats.org/officeDocument/2006/relationships/image" Target="../media/image54.tmp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tags" Target="../tags/tag166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tags" Target="../tags/tag165.xml"/><Relationship Id="rId17" Type="http://schemas.openxmlformats.org/officeDocument/2006/relationships/tags" Target="../tags/tag170.xml"/><Relationship Id="rId2" Type="http://schemas.openxmlformats.org/officeDocument/2006/relationships/tags" Target="../tags/tag155.xml"/><Relationship Id="rId16" Type="http://schemas.openxmlformats.org/officeDocument/2006/relationships/tags" Target="../tags/tag169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5" Type="http://schemas.openxmlformats.org/officeDocument/2006/relationships/tags" Target="../tags/tag168.xml"/><Relationship Id="rId10" Type="http://schemas.openxmlformats.org/officeDocument/2006/relationships/tags" Target="../tags/tag163.xml"/><Relationship Id="rId19" Type="http://schemas.openxmlformats.org/officeDocument/2006/relationships/image" Target="../media/image54.tmp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tags" Target="../tags/tag16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ctrTitle"/>
          </p:nvPr>
        </p:nvSpPr>
        <p:spPr>
          <a:xfrm>
            <a:off x="2424113" y="1193800"/>
            <a:ext cx="7772400" cy="2019300"/>
          </a:xfrm>
          <a:ln/>
        </p:spPr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 </a:t>
            </a:r>
            <a:r>
              <a:rPr lang="en-US" altLang="zh-CN" sz="46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 </a:t>
            </a:r>
            <a:r>
              <a:rPr lang="zh-CN" altLang="en-US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 </a:t>
            </a:r>
            <a:r>
              <a:rPr lang="zh-CN" altLang="en-US" sz="46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监督学习</a:t>
            </a:r>
            <a:endParaRPr lang="zh-CN" altLang="en-US" sz="4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548679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1926" y="6309321"/>
            <a:ext cx="12192000" cy="548679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10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监督学习：经验风险与期望风险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4" y="1412776"/>
            <a:ext cx="11301439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7006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11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监督学习：经验风险与期望风险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72" y="1417495"/>
            <a:ext cx="111185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9206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12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监督学习：过学习与欠学习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6" y="1627336"/>
            <a:ext cx="11027096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1512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13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监督学习：结构风险最小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646115"/>
            <a:ext cx="11499577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6893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14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监督学习的两种方法：判别模型和生成模型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278314"/>
            <a:ext cx="10836579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7786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15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监督学习的两种方法：判别模型和生成模型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4" y="1303027"/>
            <a:ext cx="11301439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2874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16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监督学习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412776"/>
            <a:ext cx="8108383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08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17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4.2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线性回归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55" y="1196752"/>
            <a:ext cx="10676545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507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18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4.2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线性回归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27" y="1119940"/>
            <a:ext cx="10455546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5581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19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4.2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线性回归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968543"/>
            <a:ext cx="1093564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8550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/>
          </p:cNvSpPr>
          <p:nvPr>
            <p:ph idx="1"/>
          </p:nvPr>
        </p:nvSpPr>
        <p:spPr>
          <a:xfrm>
            <a:off x="839416" y="1173483"/>
            <a:ext cx="8281987" cy="5400675"/>
          </a:xfrm>
          <a:ln/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60000"/>
              </a:lnSpc>
              <a:buClr>
                <a:srgbClr val="0000FF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4.1  </a:t>
            </a:r>
            <a:r>
              <a:rPr lang="zh-CN" altLang="en-US" sz="3200" b="1" dirty="0" smtClean="0">
                <a:latin typeface="Times New Roman" panose="02020603050405020304" pitchFamily="18" charset="0"/>
              </a:rPr>
              <a:t>机器学习的基本概念</a:t>
            </a:r>
            <a:endParaRPr lang="en-US" altLang="zh-CN" sz="3200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altLang="en-US" sz="3200" b="1" dirty="0" smtClean="0">
                <a:latin typeface="Times New Roman" panose="02020603050405020304" pitchFamily="18" charset="0"/>
              </a:rPr>
              <a:t>4.2 </a:t>
            </a:r>
            <a:r>
              <a:rPr lang="zh-CN" altLang="en-US" sz="3200" b="1" dirty="0" smtClean="0">
                <a:latin typeface="Times New Roman" panose="02020603050405020304" pitchFamily="18" charset="0"/>
              </a:rPr>
              <a:t>线性回归</a:t>
            </a:r>
            <a:endParaRPr lang="en-US" altLang="zh-CN" sz="3200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</a:rPr>
              <a:t>4.3 </a:t>
            </a:r>
            <a:r>
              <a:rPr lang="zh-CN" altLang="en-US" sz="3200" b="1" dirty="0" smtClean="0">
                <a:latin typeface="Times New Roman" panose="02020603050405020304" pitchFamily="18" charset="0"/>
              </a:rPr>
              <a:t>支持向量机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altLang="en-US" sz="3200" b="1" dirty="0" smtClean="0">
                <a:latin typeface="Times New Roman" panose="02020603050405020304" pitchFamily="18" charset="0"/>
              </a:rPr>
              <a:t>4.4 </a:t>
            </a:r>
            <a:r>
              <a:rPr lang="zh-CN" altLang="en-US" sz="3200" b="1" dirty="0" smtClean="0">
                <a:latin typeface="Times New Roman" panose="02020603050405020304" pitchFamily="18" charset="0"/>
              </a:rPr>
              <a:t>提升算法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56322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2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324" name="Rectangle 4"/>
          <p:cNvSpPr/>
          <p:nvPr/>
        </p:nvSpPr>
        <p:spPr>
          <a:xfrm>
            <a:off x="0" y="1"/>
            <a:ext cx="12192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章  监督学习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20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参数学习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4.2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线性回归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99" y="1556792"/>
            <a:ext cx="11481889" cy="37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3243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21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参数学习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4.2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线性回归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292193"/>
            <a:ext cx="11225233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1378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22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参数学习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4.2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线性回归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47528" y="1605779"/>
                <a:ext cx="70804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回归模型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参数求取：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 (1≤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1605779"/>
                <a:ext cx="7080448" cy="461665"/>
              </a:xfrm>
              <a:prstGeom prst="rect">
                <a:avLst/>
              </a:prstGeom>
              <a:blipFill>
                <a:blip r:embed="rId3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12640" y="2287579"/>
                <a:ext cx="10225136" cy="2136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记在当前参数下第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个训练样本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的预测值为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的标注值（实际值）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与预测值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之差记为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训练集中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个样本所产生误差总和为：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𝐿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𝑎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𝑏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</a:rPr>
                              <m:t>𝑎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</a:rPr>
                              <m:t>𝑏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</a:rPr>
                              <m:t> 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40" y="2287579"/>
                <a:ext cx="10225136" cy="2136739"/>
              </a:xfrm>
              <a:prstGeom prst="rect">
                <a:avLst/>
              </a:prstGeom>
              <a:blipFill>
                <a:blip r:embed="rId4"/>
                <a:stretch>
                  <a:fillRect l="-835" b="-2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70720" y="4130619"/>
                <a:ext cx="107518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目标：寻找一组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，使得误差总和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𝐿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𝑎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𝑏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值最小。在线性回归中，解决如此目标的方法叫最小二乘法。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一般而言，要使函数具有最小值，可对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𝐿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𝑎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𝑏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参数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分别求导，令其导数值为零，再求取参数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的取值。</a:t>
                </a:r>
              </a:p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20" y="4130619"/>
                <a:ext cx="10751844" cy="2308324"/>
              </a:xfrm>
              <a:prstGeom prst="rect">
                <a:avLst/>
              </a:prstGeom>
              <a:blipFill>
                <a:blip r:embed="rId5"/>
                <a:stretch>
                  <a:fillRect l="-850" t="-2910" r="-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72345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23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参数学习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4.2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线性回归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55" y="1404452"/>
            <a:ext cx="11278577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1928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24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参数学习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4.2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线性回归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0" y="1292193"/>
            <a:ext cx="11385267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473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25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参数学习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4.2 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线性回归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2" y="1316419"/>
            <a:ext cx="11110923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4511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0728"/>
            <a:ext cx="10515600" cy="70996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SVM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的定义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916832"/>
            <a:ext cx="9505056" cy="39965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2522385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SVM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的描述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6832"/>
            <a:ext cx="10154344" cy="38018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67052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数学描述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6833"/>
            <a:ext cx="8426152" cy="3456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0630463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线性可分的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SVM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690688"/>
            <a:ext cx="9361040" cy="4747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2240246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3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从数据中学习知识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2" y="1292193"/>
            <a:ext cx="11339543" cy="5357324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0728"/>
            <a:ext cx="10515600" cy="709960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线性可分的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SVM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72" y="1974198"/>
            <a:ext cx="9217024" cy="40541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531792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线性可分的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SVM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6" y="1844824"/>
            <a:ext cx="9505056" cy="4248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6515766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线性可分的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SVM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448" y="1916832"/>
            <a:ext cx="9289032" cy="40560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6367913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线性可分的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SVM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800" y="1916832"/>
            <a:ext cx="10225136" cy="432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33664" y="833172"/>
            <a:ext cx="69229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 err="1">
                <a:solidFill>
                  <a:schemeClr val="tx1"/>
                </a:solidFill>
              </a:rPr>
              <a:t>Karush</a:t>
            </a:r>
            <a:r>
              <a:rPr lang="en-US" altLang="zh-CN" sz="2000" dirty="0">
                <a:solidFill>
                  <a:schemeClr val="tx1"/>
                </a:solidFill>
              </a:rPr>
              <a:t>-Kuhn-Tucker</a:t>
            </a:r>
            <a:r>
              <a:rPr lang="zh-CN" altLang="en-US" sz="2000" dirty="0" smtClean="0">
                <a:solidFill>
                  <a:schemeClr val="tx1"/>
                </a:solidFill>
              </a:rPr>
              <a:t>）</a:t>
            </a:r>
            <a:r>
              <a:rPr lang="zh-CN" altLang="en-US" sz="2000" dirty="0">
                <a:solidFill>
                  <a:schemeClr val="tx1"/>
                </a:solidFill>
              </a:rPr>
              <a:t>优化学里解决拉格朗日对偶问题</a:t>
            </a:r>
            <a:r>
              <a:rPr lang="zh-CN" altLang="en-US" sz="2000" dirty="0" smtClean="0">
                <a:solidFill>
                  <a:schemeClr val="tx1"/>
                </a:solidFill>
              </a:rPr>
              <a:t>的一</a:t>
            </a:r>
            <a:r>
              <a:rPr lang="zh-CN" altLang="en-US" sz="2000" dirty="0">
                <a:solidFill>
                  <a:schemeClr val="tx1"/>
                </a:solidFill>
              </a:rPr>
              <a:t>种重要思想，被广泛应用在运筹学</a:t>
            </a:r>
            <a:r>
              <a:rPr lang="zh-CN" altLang="en-US" sz="2000" dirty="0" smtClean="0">
                <a:solidFill>
                  <a:schemeClr val="tx1"/>
                </a:solidFill>
              </a:rPr>
              <a:t>，凸</a:t>
            </a:r>
            <a:r>
              <a:rPr lang="zh-CN" altLang="en-US" sz="2000" dirty="0">
                <a:solidFill>
                  <a:schemeClr val="tx1"/>
                </a:solidFill>
              </a:rPr>
              <a:t>与非凸优化，机器学习等领域。</a:t>
            </a:r>
          </a:p>
        </p:txBody>
      </p:sp>
    </p:spTree>
    <p:extLst>
      <p:ext uri="{BB962C8B-B14F-4D97-AF65-F5344CB8AC3E}">
        <p14:creationId xmlns:p14="http://schemas.microsoft.com/office/powerpoint/2010/main" val="3944218718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844824"/>
            <a:ext cx="10153127" cy="44644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2395535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非线性可分的情形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4824"/>
            <a:ext cx="10009112" cy="4104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887723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非线性可分的情形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72" y="1844824"/>
            <a:ext cx="8928991" cy="4248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6930064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0728"/>
            <a:ext cx="10515600" cy="709960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72" y="1628800"/>
            <a:ext cx="7632848" cy="4104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47501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非线性分类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90688"/>
            <a:ext cx="9793088" cy="44463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868888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0728"/>
            <a:ext cx="10515600" cy="709960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非线性分类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988840"/>
            <a:ext cx="9865096" cy="3744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728235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4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机器学习的分类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" y="1484784"/>
            <a:ext cx="11232853" cy="51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2479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非线性分类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137" y="1772816"/>
            <a:ext cx="9756383" cy="3182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524897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非线性分类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828" y="1690688"/>
            <a:ext cx="9541668" cy="44746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865899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64704"/>
            <a:ext cx="10515600" cy="925984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实现非线性分类的思想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6" y="1844824"/>
            <a:ext cx="9793087" cy="38901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268040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非线性分类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716968"/>
            <a:ext cx="9721080" cy="4306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4118057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核函数的选择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988840"/>
            <a:ext cx="10009112" cy="39848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552086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92696"/>
            <a:ext cx="10515600" cy="997992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几种典型的核函数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6" y="1916832"/>
            <a:ext cx="8928992" cy="40817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097566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64704"/>
            <a:ext cx="10515600" cy="925984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核的比较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448" y="1988840"/>
            <a:ext cx="9433048" cy="39320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5801237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844824"/>
            <a:ext cx="9217024" cy="40578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878745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2132856"/>
            <a:ext cx="10009112" cy="39604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901217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484784"/>
            <a:ext cx="8640960" cy="46089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906264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机器学习：分类问题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21" y="1356530"/>
            <a:ext cx="11377646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179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SVM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的应用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844824"/>
            <a:ext cx="8856984" cy="35834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4.3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支持向量机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5401404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51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4.4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提升算法（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Boosting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408" y="1556792"/>
            <a:ext cx="1015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对于一个复杂的分类任务，可以将其分解为若干子任务，然后将若干子任务完成方法综合，最终完成该复杂任务。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将若干个弱分类器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(weak classifiers)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组合起来，形成一个强分类器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(strong classifier)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能用众力，则无敌于天下矣；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能用众智，则无畏于圣人矣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语出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三国志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吴志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孙权传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》)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13097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52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4.4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提升算法（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Boosting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Ada Boosting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：思路描述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2058" y="1412776"/>
            <a:ext cx="109645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Ada Boosting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算法中两个核心问题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每个弱分类器学习过程中，如何改变训练数据的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权重：提高在上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轮中分类错误样本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的权重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如何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将一系列弱分类器组合成强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分类器：通过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加权多数表决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方法来提高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分类误差小的弱分类器的权重，让其在最终分类中起到更大作用。同时减少分类误差大的弱分类器的权重，让其在最终分类中仅起到较小作用。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72670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53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4.4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提升算法（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Boosting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Ada Boosting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：算法描述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数据样本权重初始化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55304" y="1412776"/>
                <a:ext cx="10453264" cy="519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给定包含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个标注数据的训练集合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l-GR" altLang="zh-CN" dirty="0">
                    <a:solidFill>
                      <a:schemeClr val="tx1"/>
                    </a:solidFill>
                    <a:ea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𝑋</m:t>
                    </m:r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={−1,1}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Ada Boosting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算法将从这些标注数据出发，训练得到一系列弱分类器，并将这些弱分类器线性组合得到一个强分类器。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371600" lvl="2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初始化每个训练样本的权重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(1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</a:p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04" y="1412776"/>
                <a:ext cx="10453264" cy="5198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40562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54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4.4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提升算法（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Boosting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Ada Boosting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：算法描述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第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个弱分类器训练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55948" y="1412776"/>
                <a:ext cx="11916716" cy="5245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71600" lvl="2" indent="-457200">
                  <a:lnSpc>
                    <a:spcPct val="200000"/>
                  </a:lnSpc>
                  <a:buFont typeface="+mj-lt"/>
                  <a:buAutoNum type="arabicPeriod" startAt="2"/>
                </a:pPr>
                <a:r>
                  <a:rPr lang="zh-CN" altLang="en-US" sz="2000" dirty="0" smtClean="0">
                    <a:solidFill>
                      <a:schemeClr val="tx1"/>
                    </a:solidFill>
                  </a:rPr>
                  <a:t>对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371600" lvl="2" indent="-457200">
                  <a:lnSpc>
                    <a:spcPct val="200000"/>
                  </a:lnSpc>
                  <a:buFont typeface="+mj-lt"/>
                  <a:buAutoNum type="alphaLcParenR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使用具有分布权重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的训练数据来学习得到第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个基分类器（弱分类器）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800" i="1" dirty="0">
                  <a:solidFill>
                    <a:schemeClr val="tx1"/>
                  </a:solidFill>
                  <a:latin typeface="Cambria Math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→{−1,1}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371600" lvl="2" indent="-457200">
                  <a:lnSpc>
                    <a:spcPct val="200000"/>
                  </a:lnSpc>
                  <a:buFont typeface="+mj-lt"/>
                  <a:buAutoNum type="alphaLcParenR" startAt="2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在训练数据集上的分类误差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𝑒𝑟𝑟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𝑚𝑖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这里：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∙</m:t>
                        </m:r>
                      </m:e>
                    </m:d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；否则为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</a:p>
              <a:p>
                <a:pPr marL="1371600" lvl="2" indent="-457200">
                  <a:lnSpc>
                    <a:spcPct val="200000"/>
                  </a:lnSpc>
                  <a:buFont typeface="+mj-lt"/>
                  <a:buAutoNum type="alphaLcParenR" startAt="3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计算弱分类器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的权重 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𝑒𝑟𝑟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𝑒𝑟𝑟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371600" lvl="2" indent="-457200">
                  <a:lnSpc>
                    <a:spcPct val="200000"/>
                  </a:lnSpc>
                  <a:buFont typeface="+mj-lt"/>
                  <a:buAutoNum type="alphaLcParenR" startAt="3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更新训练样本数据的分布权重：</a:t>
                </a:r>
                <a:r>
                  <a:rPr lang="en-US" altLang="zh-CN" sz="1800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+1,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是归一化因子以使得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为概率分布，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sz="18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                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8" y="1412776"/>
                <a:ext cx="11916716" cy="5245923"/>
              </a:xfrm>
              <a:prstGeom prst="rect">
                <a:avLst/>
              </a:prstGeom>
              <a:blipFill>
                <a:blip r:embed="rId3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9460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55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4.4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提升算法（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Boosting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Ada Boosting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：算法描述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弱分类器合成强分类器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63352" y="1517994"/>
                <a:ext cx="10081120" cy="5239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71600" lvl="2" indent="-457200">
                  <a:lnSpc>
                    <a:spcPct val="200000"/>
                  </a:lnSpc>
                  <a:buFont typeface="+mj-lt"/>
                  <a:buAutoNum type="arabicPeriod" startAt="3"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以线性加权形式来组合弱分类器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得到强分类器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𝑠𝑖𝑔𝑛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𝑠𝑖𝑔𝑛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517994"/>
                <a:ext cx="10081120" cy="5239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99040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56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4.4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提升算法（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Boosting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Ada Boosting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：算法解释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91344" y="1772817"/>
                <a:ext cx="11449272" cy="23806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200000"/>
                  </a:lnSpc>
                </a:pPr>
                <a:r>
                  <a:rPr lang="zh-CN" altLang="en-US" b="1" dirty="0" smtClean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en-US" b="1" dirty="0" smtClean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:r>
                  <a:rPr lang="zh-CN" altLang="en-US" b="1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弱分类器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在训练数据集</a:t>
                </a:r>
                <a:r>
                  <a:rPr lang="zh-CN" altLang="en-US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上产生的分类误差：</a:t>
                </a:r>
                <a:endParaRPr lang="en-US" altLang="zh-CN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该误差为被错误分类的样本所具有权重的累加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𝑒𝑟𝑟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这里：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∙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；否则为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772817"/>
                <a:ext cx="11449272" cy="2380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47066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57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4.4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提升算法（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Boosting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Ada Boosting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：算法解释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9984" y="1314708"/>
                <a:ext cx="11520672" cy="507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>
                  <a:lnSpc>
                    <a:spcPct val="200000"/>
                  </a:lnSpc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计算第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个弱分类器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𝑒𝑟𝑟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𝑒𝑟𝑟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altLang="zh-CN" sz="1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57300" lvl="2" indent="-342900">
                  <a:lnSpc>
                    <a:spcPct val="200000"/>
                  </a:lnSpc>
                  <a:buAutoNum type="alphaLcParenBoth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当第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个弱分类器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错误率为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𝑒𝑟𝑟</m:t>
                        </m:r>
                      </m:e>
                      <m: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𝑚𝑖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)≠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意味每个样本分类出错，则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𝑒𝑟𝑟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𝑒𝑟𝑟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→−∞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，给予第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个弱分类器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很低权重。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57300" lvl="2" indent="-342900">
                  <a:lnSpc>
                    <a:spcPct val="200000"/>
                  </a:lnSpc>
                  <a:buAutoNum type="alphaLcParenBoth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当第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个弱分类器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错误率为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𝑒𝑟𝑟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𝑒𝑟𝑟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。如果错误率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𝑒𝑟𝑟</m:t>
                        </m:r>
                      </m:e>
                      <m: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小于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为正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𝑒𝑟𝑟</m:t>
                        </m:r>
                      </m:e>
                      <m: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1800" i="1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。可知权重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𝑒𝑟𝑟</m:t>
                        </m:r>
                      </m:e>
                      <m: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减少而增大，即错误率越小的弱分类器会赋予更大权重。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57300" lvl="2" indent="-342900">
                  <a:lnSpc>
                    <a:spcPct val="200000"/>
                  </a:lnSpc>
                  <a:buAutoNum type="alphaLcParenBoth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如果一个弱分类器的分类错误率为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，可视为其性能仅相当于随机分类效果。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4" y="1314708"/>
                <a:ext cx="11520672" cy="5079211"/>
              </a:xfrm>
              <a:prstGeom prst="rect">
                <a:avLst/>
              </a:prstGeom>
              <a:blipFill>
                <a:blip r:embed="rId3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55395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58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4.4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提升算法（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Boosting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Ada Boosting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：算法解释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9336" y="1412776"/>
                <a:ext cx="11737304" cy="5082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>
                  <a:lnSpc>
                    <a:spcPct val="200000"/>
                  </a:lnSpc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在开始训练</a:t>
                </a:r>
                <a:r>
                  <a:rPr lang="zh-CN" altLang="en-US" sz="1800" b="1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𝒎</m:t>
                    </m:r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个弱分类器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之前对训练数据集中数据权重进行调整</a:t>
                </a:r>
                <a:endParaRPr lang="en-US" altLang="zh-CN" sz="1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𝒎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  <m:r>
                                <a:rPr lang="en-US" altLang="zh-CN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    </m:t>
                                  </m:r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𝒎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黑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黑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可见，如果某个样本无法被第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个弱分类器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分类成功，则需要增大该样本权重，否则减少该样本权重。这样，被错误分类样本会在训练第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个弱分类器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时会被“重点关注” 。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在每一轮学习过程中，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Ada Boosting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算法均在划重点（重视当前尚未被正确分类的样本）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412776"/>
                <a:ext cx="11737304" cy="50824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66743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59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4.4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提升算法（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Boosting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Ada Boosting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：算法解释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-168696" y="1292193"/>
                <a:ext cx="12097343" cy="555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>
                  <a:lnSpc>
                    <a:spcPct val="200000"/>
                  </a:lnSpc>
                </a:pPr>
                <a:r>
                  <a:rPr lang="zh-CN" altLang="en-US" sz="2000" b="1" dirty="0" smtClean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弱分类器构造强分类器</a:t>
                </a:r>
                <a:endPara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:endParaRPr lang="en-US" altLang="zh-CN" sz="2000" i="1" dirty="0">
                  <a:solidFill>
                    <a:schemeClr val="tx1"/>
                  </a:solidFill>
                  <a:latin typeface="Cambria Math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𝑠𝑖𝑔𝑛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𝑠𝑖𝑔𝑛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个弱分类器的加权线性累加。分类能力越强的弱分类器具有更大权重。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累加之和并不等于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符号决定样本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分类为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-1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。如果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为正，则强分类器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将样本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分类为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；否则为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-1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1292193"/>
                <a:ext cx="12097343" cy="5550366"/>
              </a:xfrm>
              <a:prstGeom prst="rect">
                <a:avLst/>
              </a:prstGeom>
              <a:blipFill>
                <a:blip r:embed="rId3"/>
                <a:stretch>
                  <a:fillRect r="-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10718" y="1815413"/>
                <a:ext cx="3085281" cy="1476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黑体" panose="02010609060101010101" pitchFamily="49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718" y="1815413"/>
                <a:ext cx="3085281" cy="14769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07828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6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监督学习的重要元素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844824"/>
            <a:ext cx="947638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1843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60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4.4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提升算法（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Boosting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回归与分类的区别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0241" y="1292193"/>
            <a:ext cx="11268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两者均是学习输入变量和输出变量之间潜在关系模型，基于学习所得模型将输入变量映射到输出变量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88882" y="2295824"/>
                <a:ext cx="6852062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黑体" pitchFamily="49" charset="-122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黑体" pitchFamily="49" charset="-122"/>
                        </a:rPr>
                        <m:t>: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黑体" pitchFamily="49" charset="-122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黑体" pitchFamily="49" charset="-122"/>
                        </a:rPr>
                        <m:t>  →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zh-CN" altLang="en-US" sz="2400" dirty="0" smtClean="0">
                  <a:solidFill>
                    <a:schemeClr val="tx1"/>
                  </a:solidFill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82" y="2295824"/>
                <a:ext cx="6852062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623392" y="3861048"/>
            <a:ext cx="111550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监督学习分为回归和分类两个类别。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在回归分析中，学习得到一个函数将输入变量映射到连续输出空间，如价格和温度等，即值域是连续空间。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在分类模型中，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学习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得到一个函数将输入变量映射到离散输出空间，如人脸和汽车等，即值域是离散空间。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52381" y="2718644"/>
            <a:ext cx="5472481" cy="958131"/>
            <a:chOff x="1739726" y="2070294"/>
            <a:chExt cx="5472481" cy="958131"/>
          </a:xfrm>
        </p:grpSpPr>
        <p:cxnSp>
          <p:nvCxnSpPr>
            <p:cNvPr id="14" name="直接箭头连接符 13"/>
            <p:cNvCxnSpPr/>
            <p:nvPr/>
          </p:nvCxnSpPr>
          <p:spPr>
            <a:xfrm flipV="1">
              <a:off x="2386933" y="2090069"/>
              <a:ext cx="0" cy="3249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739726" y="2474231"/>
              <a:ext cx="116972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映射函数</a:t>
              </a:r>
              <a:endPara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（学习模型）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2731322" y="2474427"/>
              <a:ext cx="95993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输入</a:t>
              </a:r>
              <a:endParaRPr lang="en-US" altLang="zh-CN" sz="1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变量</a:t>
              </a:r>
              <a:endPara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3168708" y="2099969"/>
              <a:ext cx="0" cy="3249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3524972" y="2472452"/>
              <a:ext cx="95993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</a:t>
              </a:r>
              <a:endParaRPr lang="en-US" altLang="zh-CN" sz="1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1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变量</a:t>
              </a:r>
              <a:endPara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V="1">
              <a:off x="3986108" y="2074244"/>
              <a:ext cx="0" cy="3249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888622" y="2541727"/>
              <a:ext cx="9599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1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变量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域</a:t>
              </a:r>
              <a:endPara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 flipV="1">
              <a:off x="5421008" y="2072269"/>
              <a:ext cx="0" cy="3249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6252272" y="2539752"/>
              <a:ext cx="9599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值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域</a:t>
              </a:r>
              <a:endParaRPr lang="zh-CN" altLang="en-US" sz="1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6784658" y="2070294"/>
              <a:ext cx="0" cy="3249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287249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1.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</a:rPr>
              <a:t>下面哪一种机器学习方法没有利用标注数据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</a:rPr>
              <a:t>(   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6" name="TextBox 5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</a:rPr>
              <a:t>回归分析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7" name="TextBox 6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监督学习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非监督学习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半监督学习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5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698567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2.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下面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对经验风险和期望风险的描述中，哪一个属于欠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学习（  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）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经验风险大、期望风险大</a:t>
            </a: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经验风险大、期望风险小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经验风险小、期望风险大</a:t>
            </a: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经验风险小、期望风险小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766022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3.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下面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对经验风险和期望风险的描述中，哪一个属于过学习（   ）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经验风险大、期望风险小</a:t>
            </a: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经验风险大、期望风险大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经验风险小、期望风险小</a:t>
            </a: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经验风险小、期望风险大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80151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4.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监督学习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方法又可以分为生成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方法和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判别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方法。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下面哪个方法不属于判别方法（   ）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回归模型</a:t>
            </a: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Ada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boosting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神经网络</a:t>
            </a: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贝叶斯方法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406936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10349408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5.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线性回归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中优化目标函数的求取过程与下面哪一种方法是相同的（   ）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最大后验概率</a:t>
            </a: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最小化后验概率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最小二乘法</a:t>
            </a: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</a:rPr>
              <a:t>最大似然估计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600195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6.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下面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对回归和分类的描述不正确的是（     ）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在回归分析中，学习得到一个函数将输入变量映射到连续输出空间</a:t>
            </a: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两者均是学习输入变量和输出变量之间潜在关系模型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回归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是一种无监督学习、分类学习是有监督学习</a:t>
            </a: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在分类模型中，学习得到一个函数将输入变量映射到离散输出空间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957191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7.A*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算法是一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种有信息搜索算法，在最短路径搜索中引入的辅助信息是（   ）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路途中天气和交通状况等信息</a:t>
            </a: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旅行者兴趣偏好信息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任意一个城市到目标城市之间直线距离</a:t>
            </a: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任意一个城市到起始城市之间直线距离</a:t>
            </a:r>
            <a:endParaRPr lang="zh-CN" altLang="en-US" sz="2600" dirty="0">
              <a:solidFill>
                <a:schemeClr val="tx1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201105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8.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下面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哪一句话对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Ada Boosting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的描述是不正确的（    ）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69816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在每一次训练弱分类器中，每个样本的权重累加起来等于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9130208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该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算法将若干弱分类器线性加权组合起来，形成一个强分类器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在所构成的强分类器中，每个弱分类器的权重是不一样的</a:t>
            </a: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9130208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在所构成的强分类器中，每个弱分类器的权重累加起来等于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589982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9.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下面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对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Alpha-Beta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剪枝搜索算法描述中，哪句描述是不正确的（   ）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剪枝本身不影响算法输出结果</a:t>
            </a: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节点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先后次序不会影响剪枝效率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节点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先后次序会影响剪枝效率</a:t>
            </a: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在大多数情况下，剪枝会提高算法效率 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992628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7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监督学习：损失函数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615965"/>
            <a:ext cx="1104233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4527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10.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下面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哪一种有序组合是蒙特卡洛树搜索中一次正确的迭代步骤（   ）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反向传播、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选择、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扩展、模拟</a:t>
            </a: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扩展、模拟、采样、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选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择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反向传播、扩展、模拟、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选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择</a:t>
            </a: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选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择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、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扩展、模拟、反向传播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56590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7" name="Rectangle 4"/>
          <p:cNvSpPr>
            <a:spLocks noGrp="1"/>
          </p:cNvSpPr>
          <p:nvPr>
            <p:ph idx="1"/>
          </p:nvPr>
        </p:nvSpPr>
        <p:spPr>
          <a:xfrm>
            <a:off x="1703388" y="765176"/>
            <a:ext cx="8642350" cy="5400675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endParaRPr lang="en-US" altLang="zh-CN" b="1" dirty="0"/>
          </a:p>
          <a:p>
            <a:pPr eaLnBrk="1" hangingPunct="1">
              <a:buNone/>
            </a:pPr>
            <a:endParaRPr lang="en-US" altLang="zh-CN" b="1" dirty="0"/>
          </a:p>
          <a:p>
            <a:pPr algn="ctr" eaLnBrk="1" hangingPunct="1">
              <a:buNone/>
            </a:pPr>
            <a:r>
              <a:rPr lang="en-US" altLang="zh-CN" sz="8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THE END</a:t>
            </a:r>
          </a:p>
        </p:txBody>
      </p:sp>
      <p:sp>
        <p:nvSpPr>
          <p:cNvPr id="115714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71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115716" name="Picture 3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2640014" y="930276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5719" name="Line 6"/>
          <p:cNvSpPr/>
          <p:nvPr/>
        </p:nvSpPr>
        <p:spPr>
          <a:xfrm>
            <a:off x="1752600" y="457200"/>
            <a:ext cx="8686800" cy="0"/>
          </a:xfrm>
          <a:prstGeom prst="line">
            <a:avLst/>
          </a:prstGeom>
          <a:ln w="57150" cap="flat" cmpd="thinThick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8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监督学习：损失函数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511905"/>
            <a:ext cx="11156647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6100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9</a:t>
            </a:fld>
            <a:endParaRPr lang="ja-JP" altLang="en-US" sz="1800" dirty="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1140" name="Rectangle 5"/>
          <p:cNvSpPr/>
          <p:nvPr/>
        </p:nvSpPr>
        <p:spPr>
          <a:xfrm>
            <a:off x="5014913" y="2757489"/>
            <a:ext cx="91440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3078" name="Rectangle 6"/>
          <p:cNvSpPr/>
          <p:nvPr/>
        </p:nvSpPr>
        <p:spPr>
          <a:xfrm>
            <a:off x="767408" y="768973"/>
            <a:ext cx="103703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监督学习：训练数据与测试数据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"/>
            <a:ext cx="12288688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indent="176530"/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4.1 </a:t>
            </a:r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机器学习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的基本概念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40" y="1749535"/>
            <a:ext cx="10501270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8254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5002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b" anchorCtr="0" compatLnSpc="1"/>
      <a:lstStyle>
        <a:defPPr marL="0" marR="0" indent="17653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5002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b" anchorCtr="0" compatLnSpc="1"/>
      <a:lstStyle>
        <a:defPPr marL="0" marR="0" indent="17653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asedaSample5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2832</Words>
  <Application>Microsoft Office PowerPoint</Application>
  <PresentationFormat>自定义</PresentationFormat>
  <Paragraphs>337</Paragraphs>
  <Slides>71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73" baseType="lpstr">
      <vt:lpstr>wasedaSample5</vt:lpstr>
      <vt:lpstr>1_wasedaSample5</vt:lpstr>
      <vt:lpstr>第 4 章   监督学习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SVM的定义</vt:lpstr>
      <vt:lpstr>SVM的描述</vt:lpstr>
      <vt:lpstr>数学描述</vt:lpstr>
      <vt:lpstr>线性可分的SVM</vt:lpstr>
      <vt:lpstr>线性可分的SVM</vt:lpstr>
      <vt:lpstr>线性可分的SVM</vt:lpstr>
      <vt:lpstr>线性可分的SVM</vt:lpstr>
      <vt:lpstr>线性可分的SVM</vt:lpstr>
      <vt:lpstr>PowerPoint 演示文稿</vt:lpstr>
      <vt:lpstr>非线性可分的情形</vt:lpstr>
      <vt:lpstr>非线性可分的情形</vt:lpstr>
      <vt:lpstr>例子</vt:lpstr>
      <vt:lpstr>非线性分类</vt:lpstr>
      <vt:lpstr>非线性分类</vt:lpstr>
      <vt:lpstr>非线性分类</vt:lpstr>
      <vt:lpstr>非线性分类</vt:lpstr>
      <vt:lpstr>实现非线性分类的思想</vt:lpstr>
      <vt:lpstr>非线性分类</vt:lpstr>
      <vt:lpstr>核函数的选择</vt:lpstr>
      <vt:lpstr>几种典型的核函数</vt:lpstr>
      <vt:lpstr>核的比较</vt:lpstr>
      <vt:lpstr>例子</vt:lpstr>
      <vt:lpstr>PowerPoint 演示文稿</vt:lpstr>
      <vt:lpstr>结果</vt:lpstr>
      <vt:lpstr>SVM的应用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ZJUT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第9章遗传算法及其应用</dc:title>
  <dc:creator>Tomcat</dc:creator>
  <cp:lastModifiedBy>JuliaM</cp:lastModifiedBy>
  <cp:revision>533</cp:revision>
  <dcterms:created xsi:type="dcterms:W3CDTF">2005-06-30T15:52:47Z</dcterms:created>
  <dcterms:modified xsi:type="dcterms:W3CDTF">2019-10-08T12:51:42Z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